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2" r:id="rId1"/>
  </p:sldMasterIdLst>
  <p:notesMasterIdLst>
    <p:notesMasterId r:id="rId10"/>
  </p:notesMasterIdLst>
  <p:sldIdLst>
    <p:sldId id="256" r:id="rId2"/>
    <p:sldId id="257" r:id="rId3"/>
    <p:sldId id="284" r:id="rId4"/>
    <p:sldId id="289" r:id="rId5"/>
    <p:sldId id="285" r:id="rId6"/>
    <p:sldId id="287" r:id="rId7"/>
    <p:sldId id="288" r:id="rId8"/>
    <p:sldId id="28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ndara" panose="020E0502030303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6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h1BHhfrQ5xxy1paQ7S+HNAycnPjg==" r:id="rId28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beth Ramse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A9D801-0A40-4D12-A842-4E9E36FF4D76}">
  <a:tblStyle styleId="{AAA9D801-0A40-4D12-A842-4E9E36FF4D76}" styleName="Table_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AE6"/>
          </a:solidFill>
        </a:fill>
      </a:tcStyle>
    </a:wholeTbl>
    <a:band1H>
      <a:tcTxStyle/>
      <a:tcStyle>
        <a:tcBdr/>
        <a:fill>
          <a:solidFill>
            <a:srgbClr val="FFD2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D2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AF9AED-77E3-4FD6-8903-9C721F86CC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45"/>
  </p:normalViewPr>
  <p:slideViewPr>
    <p:cSldViewPr snapToGrid="0">
      <p:cViewPr varScale="1">
        <p:scale>
          <a:sx n="109" d="100"/>
          <a:sy n="109" d="100"/>
        </p:scale>
        <p:origin x="520" y="184"/>
      </p:cViewPr>
      <p:guideLst>
        <p:guide orient="horz"/>
        <p:guide pos="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23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4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96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838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27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.Slide">
  <p:cSld name="Title.Slide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/>
        </p:nvSpPr>
        <p:spPr>
          <a:xfrm>
            <a:off x="1975556" y="406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C4C4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24983" y="2297499"/>
            <a:ext cx="7706256" cy="87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3750"/>
              </a:lnSpc>
              <a:spcBef>
                <a:spcPts val="264"/>
              </a:spcBef>
              <a:spcAft>
                <a:spcPts val="0"/>
              </a:spcAft>
              <a:buSzPts val="3200"/>
              <a:buNone/>
              <a:defRPr sz="3200" b="1" i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924982" y="4659849"/>
            <a:ext cx="4723494" cy="55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 i="0">
                <a:solidFill>
                  <a:schemeClr val="accent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539262" y="154744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4C4C4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ntent">
  <p:cSld name="Body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28650" y="1434218"/>
            <a:ext cx="7849306" cy="450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ip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700" y="2265248"/>
            <a:ext cx="3076139" cy="71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descr="team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22651"/>
            <a:ext cx="9144000" cy="235527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829736" y="6144169"/>
            <a:ext cx="368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6600"/>
                </a:solidFill>
                <a:latin typeface="Candara"/>
                <a:ea typeface="Candara"/>
                <a:cs typeface="Candara"/>
                <a:sym typeface="Candara"/>
              </a:rPr>
              <a:t>INSTRUCTIONPARTNERS.ORG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-out text">
  <p:cSld name="Call-out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49" y="1433689"/>
            <a:ext cx="7849307" cy="450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b="1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4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6664174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accent4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200" b="0" i="0" u="none" strike="noStrike" cap="none">
              <a:solidFill>
                <a:schemeClr val="accent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461096"/>
            <a:ext cx="7739356" cy="413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mbria"/>
              <a:buChar char="⎯"/>
              <a:defRPr sz="12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ndara"/>
              <a:buNone/>
              <a:defRPr sz="28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60" r:id="rId3"/>
    <p:sldLayoutId id="2147483661" r:id="rId4"/>
    <p:sldLayoutId id="214748366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924983" y="2297499"/>
            <a:ext cx="7706256" cy="87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Assessment Plan</a:t>
            </a:r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924982" y="4659849"/>
            <a:ext cx="4723494" cy="55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ndara"/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628650" y="1434218"/>
            <a:ext cx="7849306" cy="450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Share the process involved in determining the plan for assessment and grading in the new literacy curriculum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Describe which assessment practices will continue and which practices will change with the implementation of Core Knowledge Language Arts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en-US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594306" y="28649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What was the process for determining the plan for assessment and grading? </a:t>
            </a:r>
            <a:endParaRPr dirty="0"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594306" y="148378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b="1" dirty="0"/>
              <a:t>A team of educators: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Studied the assessments embedded in the new curriculum 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Inventoried currently used assessments to analyze purpose, frequency, and quality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Determined which assessments to include 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Created a timeline and plan for analyzing data 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Established grading guidance 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3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ndara"/>
              <a:buNone/>
            </a:pPr>
            <a:r>
              <a:rPr lang="en-US" dirty="0"/>
              <a:t>What will continue and what will change? </a:t>
            </a:r>
            <a:endParaRPr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F7C4D7-A055-714C-B801-D6A91DD77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240015"/>
              </p:ext>
            </p:extLst>
          </p:nvPr>
        </p:nvGraphicFramePr>
        <p:xfrm>
          <a:off x="357180" y="1432560"/>
          <a:ext cx="7827264" cy="3992880"/>
        </p:xfrm>
        <a:graphic>
          <a:graphicData uri="http://schemas.openxmlformats.org/drawingml/2006/table">
            <a:tbl>
              <a:tblPr firstRow="1" bandRow="1">
                <a:tableStyleId>{AAA9D801-0A40-4D12-A842-4E9E36FF4D76}</a:tableStyleId>
              </a:tblPr>
              <a:tblGrid>
                <a:gridCol w="1956816">
                  <a:extLst>
                    <a:ext uri="{9D8B030D-6E8A-4147-A177-3AD203B41FA5}">
                      <a16:colId xmlns:a16="http://schemas.microsoft.com/office/drawing/2014/main" val="2215372041"/>
                    </a:ext>
                  </a:extLst>
                </a:gridCol>
                <a:gridCol w="2818836">
                  <a:extLst>
                    <a:ext uri="{9D8B030D-6E8A-4147-A177-3AD203B41FA5}">
                      <a16:colId xmlns:a16="http://schemas.microsoft.com/office/drawing/2014/main" val="3952639952"/>
                    </a:ext>
                  </a:extLst>
                </a:gridCol>
                <a:gridCol w="1094796">
                  <a:extLst>
                    <a:ext uri="{9D8B030D-6E8A-4147-A177-3AD203B41FA5}">
                      <a16:colId xmlns:a16="http://schemas.microsoft.com/office/drawing/2014/main" val="733748272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617197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Type of 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Purpose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Change  from current practice?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8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NYS Annual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ndara"/>
                          <a:ea typeface="Candara"/>
                          <a:cs typeface="Candara"/>
                          <a:sym typeface="Arial"/>
                        </a:rPr>
                        <a:t>The state test is a summative assessment given in April. It shows students’ performance on grade-level standards.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220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One Practice Test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ndara"/>
                          <a:ea typeface="Candara"/>
                          <a:cs typeface="Candara"/>
                          <a:sym typeface="Arial"/>
                        </a:rPr>
                        <a:t>Instead of doing quarterly benchmarks, we will do one practice test before the state assessment.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745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CKLA Unit/Domain Assessments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ndara"/>
                          <a:ea typeface="Candara"/>
                          <a:cs typeface="Candara"/>
                          <a:sym typeface="Arial"/>
                        </a:rPr>
                        <a:t>The unit/domain assessments will be given every 4-6 weeks at the end of of a unit. They help diagnose gaps in students’ knowledge and understanding. Teachers can use this data to modify instruction.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ndara"/>
                          <a:ea typeface="Candara"/>
                          <a:cs typeface="Candara"/>
                          <a:sym typeface="Arial"/>
                        </a:rPr>
                        <a:t>Yes. The CKLA unit/domain assessments will replace current reading unit assessments and benchmarks.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207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51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585720" y="9219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How will the assessments be graded? </a:t>
            </a:r>
            <a:endParaRPr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585720" y="1436565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The CKLA domain assessments will be scored using the rubrics and scoring guides provided in the CKLA curriculum 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The scores will be rolled up into a marking period grade using our district’s standards grading guidelines </a:t>
            </a:r>
          </a:p>
        </p:txBody>
      </p:sp>
    </p:spTree>
    <p:extLst>
      <p:ext uri="{BB962C8B-B14F-4D97-AF65-F5344CB8AC3E}">
        <p14:creationId xmlns:p14="http://schemas.microsoft.com/office/powerpoint/2010/main" val="157907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8650" y="3562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How will the assessment data be used? </a:t>
            </a:r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628650" y="1449444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The data from the CKLA domain assessments will inform teachers’ instructional decisions for whole-group and small-group teaching 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Teachers will have time during bi-monthly data meetings to analyze class data and to plan reteaching lessons </a:t>
            </a:r>
          </a:p>
        </p:txBody>
      </p:sp>
    </p:spTree>
    <p:extLst>
      <p:ext uri="{BB962C8B-B14F-4D97-AF65-F5344CB8AC3E}">
        <p14:creationId xmlns:p14="http://schemas.microsoft.com/office/powerpoint/2010/main" val="54364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71450" indent="-38100">
              <a:spcBef>
                <a:spcPts val="0"/>
              </a:spcBef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591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truction Partners">
      <a:dk1>
        <a:srgbClr val="0C0B0B"/>
      </a:dk1>
      <a:lt1>
        <a:srgbClr val="FFFFFF"/>
      </a:lt1>
      <a:dk2>
        <a:srgbClr val="1F497D"/>
      </a:dk2>
      <a:lt2>
        <a:srgbClr val="EEECE1"/>
      </a:lt2>
      <a:accent1>
        <a:srgbClr val="FF6600"/>
      </a:accent1>
      <a:accent2>
        <a:srgbClr val="179DD5"/>
      </a:accent2>
      <a:accent3>
        <a:srgbClr val="404040"/>
      </a:accent3>
      <a:accent4>
        <a:srgbClr val="BFBFBF"/>
      </a:accent4>
      <a:accent5>
        <a:srgbClr val="56AC50"/>
      </a:accent5>
      <a:accent6>
        <a:srgbClr val="26207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8608</TotalTime>
  <Words>307</Words>
  <Application>Microsoft Macintosh PowerPoint</Application>
  <PresentationFormat>On-screen Show (4:3)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Cambria</vt:lpstr>
      <vt:lpstr>Noto Sans Symbols</vt:lpstr>
      <vt:lpstr>Candara</vt:lpstr>
      <vt:lpstr>Calibri</vt:lpstr>
      <vt:lpstr>Wingdings</vt:lpstr>
      <vt:lpstr>Arial</vt:lpstr>
      <vt:lpstr>Office Theme</vt:lpstr>
      <vt:lpstr>PowerPoint Presentation</vt:lpstr>
      <vt:lpstr>Objectives</vt:lpstr>
      <vt:lpstr>What was the process for determining the plan for assessment and grading? </vt:lpstr>
      <vt:lpstr>What will continue and what will change? </vt:lpstr>
      <vt:lpstr>How will the assessments be graded? </vt:lpstr>
      <vt:lpstr>How will the assessment data be used? 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SENA  TOWNSEND</dc:creator>
  <cp:lastModifiedBy>LP Poglitsch</cp:lastModifiedBy>
  <cp:revision>32</cp:revision>
  <dcterms:modified xsi:type="dcterms:W3CDTF">2019-04-02T14:31:40Z</dcterms:modified>
</cp:coreProperties>
</file>