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ndara" panose="020E0502030303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A9D801-0A40-4D12-A842-4E9E36FF4D76}">
  <a:tblStyle styleId="{AAA9D801-0A40-4D12-A842-4E9E36FF4D76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AE6"/>
          </a:solidFill>
        </a:fill>
      </a:tcStyle>
    </a:wholeTbl>
    <a:band1H>
      <a:tcTxStyle/>
      <a:tcStyle>
        <a:tcBdr/>
        <a:fill>
          <a:solidFill>
            <a:srgbClr val="FFD2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D2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AF9AED-77E3-4FD6-8903-9C721F86CC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>
      <p:cViewPr varScale="1">
        <p:scale>
          <a:sx n="109" d="100"/>
          <a:sy n="109" d="100"/>
        </p:scale>
        <p:origin x="1720" y="184"/>
      </p:cViewPr>
      <p:guideLst>
        <p:guide orient="horz"/>
        <p:guide pos="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04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623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09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41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838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27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.Slide">
  <p:cSld name="Title.Slid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/>
        </p:nvSpPr>
        <p:spPr>
          <a:xfrm>
            <a:off x="1975556" y="4064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C4C4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24983" y="2297499"/>
            <a:ext cx="7706256" cy="87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3750"/>
              </a:lnSpc>
              <a:spcBef>
                <a:spcPts val="264"/>
              </a:spcBef>
              <a:spcAft>
                <a:spcPts val="0"/>
              </a:spcAft>
              <a:buSzPts val="3200"/>
              <a:buNone/>
              <a:defRPr sz="3200" b="1" i="0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924982" y="4659849"/>
            <a:ext cx="4723494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 i="0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539262" y="154744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4C4C4C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Content">
  <p:cSld name="Body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-out text">
  <p:cSld name="Call-out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49" y="1433689"/>
            <a:ext cx="7849307" cy="450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b="1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4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6664174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accent4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 b="0" i="0" u="none" strike="noStrike" cap="none">
              <a:solidFill>
                <a:schemeClr val="accent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461096"/>
            <a:ext cx="7739356" cy="413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Cambria"/>
              <a:buChar char="⎯"/>
              <a:defRPr sz="12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4D4D4D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  <a:defRPr sz="2800" b="1" i="0" u="none" strike="noStrike" cap="none">
                <a:solidFill>
                  <a:schemeClr val="accen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61" r:id="rId3"/>
    <p:sldLayoutId id="214748366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924983" y="2297499"/>
            <a:ext cx="7706256" cy="875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Selection Decision and Rationale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924982" y="4659849"/>
            <a:ext cx="4723494" cy="55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</a:pPr>
            <a:r>
              <a:rPr lang="en-US" dirty="0"/>
              <a:t>Objectives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Share why educators in our district decided to select a new math curriculum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Explain how the selection process worked and who was involved in it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Announce which curriculum was selected and why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93033"/>
            <a:ext cx="7555794" cy="53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ndara"/>
              <a:buNone/>
            </a:pPr>
            <a:r>
              <a:rPr lang="en-US" dirty="0"/>
              <a:t>Why select a new curriculum?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434218"/>
            <a:ext cx="7849306" cy="450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Students’ scores on state math assessments were persistently low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Teachers expressed concerns that our current math curriculum was not fully aligned to state standards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Teachers were spending a lot of time finding materials online or creating materials themselves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860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594306" y="9649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Who selected the curriculum?</a:t>
            </a:r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594306" y="148378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A Curriculum Review Committee composed of diverse perspectives: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2 principals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1 assistant principal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3 instructional coaches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4 teachers (one from each grade level 5-8)</a:t>
            </a:r>
            <a:endParaRPr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dirty="0"/>
              <a:t>1 parent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Each school had at least one representative on the Review Committee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8235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585720" y="9219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How did they make their decision?</a:t>
            </a:r>
            <a:endParaRPr dirty="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585720" y="1436565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Received training on academic standards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Observed classrooms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Used feedback from educators to make a list of key criteria for selection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Created a rubric based on the key criteria to objectively evaluate each potential curricula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Narrowed it down to two finalists 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Tested the materials out in classrooms and sought more feedback from educators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07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28650" y="7073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What was the decision, and why?</a:t>
            </a:r>
            <a:endParaRPr dirty="0"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564256" y="1389343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Eureka Math</a:t>
            </a:r>
            <a:endParaRPr dirty="0"/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sz="1800" dirty="0"/>
              <a:t>Closely aligned to academic standards</a:t>
            </a:r>
            <a:endParaRPr sz="1800" dirty="0"/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sz="1800" dirty="0"/>
              <a:t>Daily lesson structure provides lots of opportunities for student practice</a:t>
            </a:r>
            <a:endParaRPr sz="1800" dirty="0"/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sz="1800" dirty="0"/>
              <a:t>Daily lesson debrief encourages students to talk about their learning</a:t>
            </a:r>
            <a:endParaRPr sz="1800" dirty="0"/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sz="1800" dirty="0"/>
              <a:t>Daily fluency section supports students who have gaps in computation</a:t>
            </a:r>
            <a:endParaRPr sz="1800" dirty="0"/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sz="1800" dirty="0"/>
              <a:t>Includes resources to help teachers with planning</a:t>
            </a:r>
            <a:endParaRPr sz="1800" dirty="0"/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Candara" panose="020E0502030303020204" pitchFamily="34" charset="0"/>
              <a:buChar char="⁻"/>
            </a:pPr>
            <a:r>
              <a:rPr lang="en-US" sz="1800" dirty="0"/>
              <a:t>Highly rated by the teachers who participated in selection and gave feedback on the materials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46686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-3229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What’s next?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28650" y="144944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A team of district educators will meet over the summer to make plans that will support our use of the new curriculum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This team includes district leaders, school leaders, coaches, and teachers </a:t>
            </a:r>
            <a:endParaRPr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Teachers should look out for information and opportunities to share feedback on the team’s plans!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64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4400"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38100">
              <a:spcBef>
                <a:spcPts val="0"/>
              </a:spcBef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591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truction Partners">
      <a:dk1>
        <a:srgbClr val="0C0B0B"/>
      </a:dk1>
      <a:lt1>
        <a:srgbClr val="FFFFFF"/>
      </a:lt1>
      <a:dk2>
        <a:srgbClr val="1F497D"/>
      </a:dk2>
      <a:lt2>
        <a:srgbClr val="EEECE1"/>
      </a:lt2>
      <a:accent1>
        <a:srgbClr val="FF6600"/>
      </a:accent1>
      <a:accent2>
        <a:srgbClr val="179DD5"/>
      </a:accent2>
      <a:accent3>
        <a:srgbClr val="404040"/>
      </a:accent3>
      <a:accent4>
        <a:srgbClr val="BFBFBF"/>
      </a:accent4>
      <a:accent5>
        <a:srgbClr val="56AC50"/>
      </a:accent5>
      <a:accent6>
        <a:srgbClr val="26207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309</Words>
  <Application>Microsoft Macintosh PowerPoint</Application>
  <PresentationFormat>On-screen Show (4:3)</PresentationFormat>
  <Paragraphs>38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Cambria</vt:lpstr>
      <vt:lpstr>Noto Sans Symbols</vt:lpstr>
      <vt:lpstr>Candara</vt:lpstr>
      <vt:lpstr>Calibri</vt:lpstr>
      <vt:lpstr>Wingdings</vt:lpstr>
      <vt:lpstr>Arial</vt:lpstr>
      <vt:lpstr>Office Theme</vt:lpstr>
      <vt:lpstr>PowerPoint Presentation</vt:lpstr>
      <vt:lpstr>Objectives</vt:lpstr>
      <vt:lpstr>Why select a new curriculum?</vt:lpstr>
      <vt:lpstr>Who selected the curriculum?</vt:lpstr>
      <vt:lpstr>How did they make their decision?</vt:lpstr>
      <vt:lpstr>What was the decision, and why?</vt:lpstr>
      <vt:lpstr>What’s next?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SENA  TOWNSEND</dc:creator>
  <cp:lastModifiedBy>LP Poglitsch</cp:lastModifiedBy>
  <cp:revision>11</cp:revision>
  <dcterms:modified xsi:type="dcterms:W3CDTF">2019-03-12T19:07:16Z</dcterms:modified>
</cp:coreProperties>
</file>